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Override PartName="/ppt/slideLayouts/slideLayout15.xml" ContentType="application/vnd.openxmlformats-officedocument.presentationml.slideLayout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Default Extension="rels" ContentType="application/vnd.openxmlformats-package.relationships+xml"/>
  <Default Extension="jpeg" ContentType="image/jpeg"/>
  <Override PartName="/ppt/slides/slide10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s/slide22.xml" ContentType="application/vnd.openxmlformats-officedocument.presentationml.slide+xml"/>
  <Default Extension="xml" ContentType="application/xml"/>
  <Override PartName="/ppt/slides/slide19.xml" ContentType="application/vnd.openxmlformats-officedocument.presentationml.slide+xml"/>
  <Override PartName="/ppt/slideLayouts/slideLayout16.xml" ContentType="application/vnd.openxmlformats-officedocument.presentationml.slideLayout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slideLayouts/slideLayout12.xml" ContentType="application/vnd.openxmlformats-officedocument.presentationml.slideLayout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Override PartName="/ppt/slides/slide23.xml" ContentType="application/vnd.openxmlformats-officedocument.presentationml.slide+xml"/>
  <Override PartName="/ppt/slideLayouts/slideLayout17.xml" ContentType="application/vnd.openxmlformats-officedocument.presentationml.slideLayout+xml"/>
  <Override PartName="/ppt/slides/slide16.xml" ContentType="application/vnd.openxmlformats-officedocument.presentationml.slide+xml"/>
  <Override PartName="/ppt/slideLayouts/slideLayout13.xml" ContentType="application/vnd.openxmlformats-officedocument.presentationml.slideLayout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24.xml" ContentType="application/vnd.openxmlformats-officedocument.presentationml.slide+xml"/>
  <Override PartName="/ppt/slides/slide20.xml" ContentType="application/vnd.openxmlformats-officedocument.presentationml.slide+xml"/>
  <Override PartName="/ppt/slides/slide17.xml" ContentType="application/vnd.openxmlformats-officedocument.presentationml.slide+xml"/>
  <Override PartName="/ppt/slideLayouts/slideLayout14.xml" ContentType="application/vnd.openxmlformats-officedocument.presentationml.slideLayout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5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2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  <p:sldId id="281" r:id="rId10"/>
    <p:sldId id="264" r:id="rId11"/>
    <p:sldId id="265" r:id="rId12"/>
    <p:sldId id="280" r:id="rId13"/>
    <p:sldId id="266" r:id="rId14"/>
    <p:sldId id="267" r:id="rId15"/>
    <p:sldId id="268" r:id="rId16"/>
    <p:sldId id="269" r:id="rId17"/>
    <p:sldId id="270" r:id="rId18"/>
    <p:sldId id="274" r:id="rId19"/>
    <p:sldId id="271" r:id="rId20"/>
    <p:sldId id="272" r:id="rId21"/>
    <p:sldId id="273" r:id="rId22"/>
    <p:sldId id="279" r:id="rId23"/>
    <p:sldId id="276" r:id="rId24"/>
    <p:sldId id="278" r:id="rId25"/>
    <p:sldId id="27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767"/>
    </p:ext>
    <p:ext uri="{FD5EFAAD-0ECE-453E-9831-46B23BE46B34}">
      <p15:chartTrackingRefBased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horzBarState="maximized">
    <p:restoredLeft sz="15635"/>
    <p:restoredTop sz="94643"/>
  </p:normalViewPr>
  <p:slideViewPr>
    <p:cSldViewPr snapToGrid="0" snapToObjects="1">
      <p:cViewPr varScale="1">
        <p:scale>
          <a:sx n="100" d="100"/>
          <a:sy n="100" d="100"/>
        </p:scale>
        <p:origin x="-240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esrl.noaa.gov/psd/map/time_plot/" TargetMode="External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esrl.noaa.gov/psd/data/gridded/web_tools.noncdc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a01.safelinks.protection.outlook.com/?url=https://giovanni.gsfc.nasa.gov/giovanni&amp;data=02%7C01%7C%7C217b628b373d4f93992408d644139481%7C2a144b72f23942d48c0e6f0f17c48e33%7C0%7C0%7C636771248212437461&amp;sdata=Z+OH5XCKDbneClQGnK47GYH/tYDRNkYXMETdb9UPE5A=&amp;reserved=0" TargetMode="External"/><Relationship Id="rId4" Type="http://schemas.openxmlformats.org/officeDocument/2006/relationships/hyperlink" Target="https://www.esrl.noaa.gov/psd/cgi-bin/data/getpage.pl" TargetMode="External"/><Relationship Id="rId5" Type="http://schemas.openxmlformats.org/officeDocument/2006/relationships/hyperlink" Target="https://na01.safelinks.protection.outlook.com/?url=https://climexp.knmi.nl/start.cgi&amp;data=02%7C01%7C%7C217b628b373d4f93992408d644139481%7C2a144b72f23942d48c0e6f0f17c48e33%7C0%7C0%7C636771248212437461&amp;sdata=DTgV93sRxwL4DzGsfa0tBDTStf+hLGVXKyazipuE2ho=&amp;reserved=0" TargetMode="External"/><Relationship Id="rId6" Type="http://schemas.openxmlformats.org/officeDocument/2006/relationships/hyperlink" Target="http://iridl.ldeo.columbia.ed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isc.gsfc.nasa.gov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arthdata.nasa.gov/about" TargetMode="Externa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arthdata.nasa.gov/about" TargetMode="Externa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A8EA43B-F348-D241-AA82-DC33B8571E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Load, don’t code: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ONLINE ANALYSIS THAT ENDS IN YOUR </a:t>
            </a:r>
            <a:r>
              <a:rPr lang="en-US" dirty="0" smtClean="0"/>
              <a:t>FIGURE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F0BE1DA-5FFD-4244-8274-73449D3CD8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BRIAN </a:t>
            </a:r>
            <a:r>
              <a:rPr lang="en-US" dirty="0" err="1"/>
              <a:t>mapes</a:t>
            </a:r>
            <a:r>
              <a:rPr lang="en-US" dirty="0"/>
              <a:t>, RSMAS </a:t>
            </a:r>
          </a:p>
          <a:p>
            <a:r>
              <a:rPr lang="en-US" dirty="0"/>
              <a:t>lunch bytes 2018-11-09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7529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1E8EAEA-9D7A-D143-8E08-6D38CFB5D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222E2AC-D2E2-354E-BA3A-C31A42D47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49A9DFA-95C0-5B4F-A4E0-17D29A55A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0"/>
            <a:ext cx="1002399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5A73BDC-D317-7A4F-8844-0DBB51D6A481}"/>
              </a:ext>
            </a:extLst>
          </p:cNvPr>
          <p:cNvSpPr txBox="1"/>
          <p:nvPr/>
        </p:nvSpPr>
        <p:spPr>
          <a:xfrm>
            <a:off x="4251960" y="4511040"/>
            <a:ext cx="6590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bit tedious, but the results go into a URL you can learn to “program”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62A7E5A-6605-8944-A6A9-376558811C39}"/>
              </a:ext>
            </a:extLst>
          </p:cNvPr>
          <p:cNvSpPr txBox="1"/>
          <p:nvPr/>
        </p:nvSpPr>
        <p:spPr>
          <a:xfrm>
            <a:off x="4144951" y="4946332"/>
            <a:ext cx="6697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giovanni.gsfc.nasa.gov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giovanni</a:t>
            </a:r>
            <a:r>
              <a:rPr lang="en-US" dirty="0">
                <a:solidFill>
                  <a:schemeClr val="accent3"/>
                </a:solidFill>
              </a:rPr>
              <a:t>/#service=</a:t>
            </a:r>
            <a:r>
              <a:rPr lang="en-US" dirty="0" err="1">
                <a:solidFill>
                  <a:schemeClr val="accent3"/>
                </a:solidFill>
              </a:rPr>
              <a:t>TmAvMp</a:t>
            </a:r>
            <a:r>
              <a:rPr lang="en-US" dirty="0" err="1">
                <a:solidFill>
                  <a:srgbClr val="0070C0"/>
                </a:solidFill>
              </a:rPr>
              <a:t>&amp;starttime</a:t>
            </a:r>
            <a:r>
              <a:rPr lang="en-US" dirty="0">
                <a:solidFill>
                  <a:srgbClr val="0070C0"/>
                </a:solidFill>
              </a:rPr>
              <a:t>=2000-01-01T00:00:00Z&amp;endtime=2000-03-31T23:59:59Z</a:t>
            </a:r>
            <a:r>
              <a:rPr lang="en-US" dirty="0">
                <a:solidFill>
                  <a:srgbClr val="FF0000"/>
                </a:solidFill>
              </a:rPr>
              <a:t>&amp;data=NLDAS_FORA0125_MA_002_pressfc</a:t>
            </a:r>
            <a:r>
              <a:rPr lang="en-US" dirty="0">
                <a:solidFill>
                  <a:srgbClr val="00B050"/>
                </a:solidFill>
              </a:rPr>
              <a:t>%2CSWDB_L3M05_004_aerosol_optical_thickness_550_land_ocean</a:t>
            </a:r>
            <a:r>
              <a:rPr lang="en-US" dirty="0">
                <a:solidFill>
                  <a:srgbClr val="FF0000"/>
                </a:solidFill>
              </a:rPr>
              <a:t>&amp;variableFacets=dataFieldDiscipline%3AAerosols%3B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2717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CA225F6-950E-E44E-8811-C3AE7CF4E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data </a:t>
            </a:r>
            <a:r>
              <a:rPr lang="en-US" dirty="0" err="1" smtClean="0">
                <a:solidFill>
                  <a:schemeClr val="bg1"/>
                </a:solidFill>
              </a:rPr>
              <a:t>archivers</a:t>
            </a:r>
            <a:r>
              <a:rPr lang="en-US" dirty="0" smtClean="0">
                <a:solidFill>
                  <a:schemeClr val="bg1"/>
                </a:solidFill>
              </a:rPr>
              <a:t> and </a:t>
            </a:r>
            <a:r>
              <a:rPr lang="en-US" dirty="0" err="1" smtClean="0">
                <a:solidFill>
                  <a:schemeClr val="bg1"/>
                </a:solidFill>
              </a:rPr>
              <a:t>offerers</a:t>
            </a:r>
            <a:r>
              <a:rPr lang="en-US" dirty="0" smtClean="0">
                <a:solidFill>
                  <a:schemeClr val="bg1"/>
                </a:solidFill>
              </a:rPr>
              <a:t> are not quite scientist oriented sometimes	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D1551D1-B051-DC4D-98A1-0B6378C3C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14186"/>
            <a:ext cx="9905999" cy="4701764"/>
          </a:xfrm>
        </p:spPr>
        <p:txBody>
          <a:bodyPr>
            <a:normAutofit fontScale="92500" lnSpcReduction="10000"/>
          </a:bodyPr>
          <a:lstStyle/>
          <a:p>
            <a:pPr marL="228600" lvl="1">
              <a:spcBef>
                <a:spcPts val="1000"/>
              </a:spcBef>
              <a:spcAft>
                <a:spcPts val="3000"/>
              </a:spcAft>
            </a:pPr>
            <a:r>
              <a:rPr lang="en-US" sz="4000" dirty="0" smtClean="0"/>
              <a:t>To the extent we study specific place and time, we need all-data context, </a:t>
            </a:r>
            <a:r>
              <a:rPr lang="en-US" sz="4000" dirty="0" smtClean="0"/>
              <a:t>not just</a:t>
            </a:r>
            <a:r>
              <a:rPr lang="en-US" sz="4000" dirty="0" smtClean="0"/>
              <a:t> the abs. values.</a:t>
            </a:r>
          </a:p>
          <a:p>
            <a:pPr marL="1143000" lvl="3">
              <a:spcBef>
                <a:spcPts val="1000"/>
              </a:spcBef>
              <a:spcAft>
                <a:spcPts val="3000"/>
              </a:spcAft>
            </a:pPr>
            <a:r>
              <a:rPr lang="en-US" sz="3400" dirty="0" smtClean="0"/>
              <a:t> </a:t>
            </a:r>
            <a:r>
              <a:rPr lang="en-US" sz="3400" dirty="0" smtClean="0"/>
              <a:t>Is it anomalous? how significant?</a:t>
            </a:r>
          </a:p>
          <a:p>
            <a:pPr marL="228600" lvl="1">
              <a:spcBef>
                <a:spcPts val="1000"/>
              </a:spcBef>
              <a:spcAft>
                <a:spcPts val="3000"/>
              </a:spcAft>
            </a:pPr>
            <a:r>
              <a:rPr lang="en-US" sz="4000" dirty="0" smtClean="0"/>
              <a:t>They squirm at making any arbitrary choices</a:t>
            </a:r>
          </a:p>
          <a:p>
            <a:pPr marL="1143000" lvl="3">
              <a:spcBef>
                <a:spcPts val="1000"/>
              </a:spcBef>
              <a:spcAft>
                <a:spcPts val="3000"/>
              </a:spcAft>
            </a:pPr>
            <a:r>
              <a:rPr lang="en-US" sz="3600" dirty="0" smtClean="0"/>
              <a:t>even a mean/</a:t>
            </a:r>
            <a:r>
              <a:rPr lang="en-US" sz="3600" dirty="0" err="1" smtClean="0"/>
              <a:t>stdev</a:t>
            </a:r>
            <a:r>
              <a:rPr lang="en-US" sz="3600" dirty="0" smtClean="0"/>
              <a:t> over arbitrary set of years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7387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319180" cy="1478570"/>
          </a:xfrm>
        </p:spPr>
        <p:txBody>
          <a:bodyPr>
            <a:normAutofit/>
          </a:bodyPr>
          <a:lstStyle/>
          <a:p>
            <a:r>
              <a:rPr lang="en-US" dirty="0" smtClean="0"/>
              <a:t>Other agency– still download oriented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ncei</a:t>
            </a:r>
            <a:r>
              <a:rPr lang="en-US" dirty="0" smtClean="0"/>
              <a:t> (formerly </a:t>
            </a:r>
            <a:r>
              <a:rPr lang="en-US" dirty="0" err="1" smtClean="0"/>
              <a:t>ncdc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628" y="2097088"/>
            <a:ext cx="7625906" cy="42712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2177847-4896-4A4A-8CA1-084A1C40C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589" y="350520"/>
            <a:ext cx="9811601" cy="61798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53D3E2F-6C03-4049-8002-DBA666C0C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609" y="2751515"/>
            <a:ext cx="4224058" cy="147857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NOAA PSD: 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formerly </a:t>
            </a:r>
            <a:r>
              <a:rPr lang="en-US" i="1" dirty="0" smtClean="0">
                <a:solidFill>
                  <a:schemeClr val="bg1"/>
                </a:solidFill>
              </a:rPr>
              <a:t>climate diagnostics center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4745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880CEFD-83EC-A14F-B62F-6710CE911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656" y="351817"/>
            <a:ext cx="3857307" cy="1478570"/>
          </a:xfrm>
        </p:spPr>
        <p:txBody>
          <a:bodyPr/>
          <a:lstStyle/>
          <a:p>
            <a:r>
              <a:rPr lang="en-US" dirty="0"/>
              <a:t>Again the URL is 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515AB06-4F0A-6B40-8ECD-DD0F95BEC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693" y="1830387"/>
            <a:ext cx="4322128" cy="354171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www.esrl.noaa.gov</a:t>
            </a:r>
            <a:r>
              <a:rPr lang="en-US" dirty="0"/>
              <a:t>/</a:t>
            </a:r>
            <a:r>
              <a:rPr lang="en-US" dirty="0" err="1"/>
              <a:t>psd</a:t>
            </a:r>
            <a:r>
              <a:rPr lang="en-US" dirty="0"/>
              <a:t>/</a:t>
            </a:r>
            <a:r>
              <a:rPr lang="en-US" dirty="0" err="1"/>
              <a:t>cgi</a:t>
            </a:r>
            <a:r>
              <a:rPr lang="en-US" dirty="0"/>
              <a:t>-bin/data/correlation/corr.test1.pl?iregr=1&amp;</a:t>
            </a:r>
            <a:r>
              <a:rPr lang="en-US" dirty="0">
                <a:solidFill>
                  <a:srgbClr val="FF0000"/>
                </a:solidFill>
              </a:rPr>
              <a:t>var=</a:t>
            </a:r>
            <a:r>
              <a:rPr lang="en-US" dirty="0" err="1">
                <a:solidFill>
                  <a:srgbClr val="FF0000"/>
                </a:solidFill>
              </a:rPr>
              <a:t>Geopotential+Height&amp;level</a:t>
            </a:r>
            <a:r>
              <a:rPr lang="en-US" dirty="0">
                <a:solidFill>
                  <a:srgbClr val="FF0000"/>
                </a:solidFill>
              </a:rPr>
              <a:t>=1000mb&amp;mon1=1&amp;mon2=1&amp;iy%5B1%5D=&amp;iy%5B2%5D=&amp;</a:t>
            </a:r>
            <a:r>
              <a:rPr lang="en-US" dirty="0" err="1">
                <a:solidFill>
                  <a:srgbClr val="FF0000"/>
                </a:solidFill>
              </a:rPr>
              <a:t>ilead</a:t>
            </a:r>
            <a:r>
              <a:rPr lang="en-US" dirty="0">
                <a:solidFill>
                  <a:srgbClr val="FF0000"/>
                </a:solidFill>
              </a:rPr>
              <a:t>=0&amp;ilag=0</a:t>
            </a:r>
            <a:r>
              <a:rPr lang="en-US" dirty="0"/>
              <a:t>&amp;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type=1</a:t>
            </a:r>
            <a:r>
              <a:rPr lang="en-US" dirty="0"/>
              <a:t>&amp;timefile=&amp;</a:t>
            </a:r>
            <a:r>
              <a:rPr lang="en-US" dirty="0" err="1"/>
              <a:t>customtitle</a:t>
            </a:r>
            <a:r>
              <a:rPr lang="en-US" dirty="0"/>
              <a:t>=&amp;</a:t>
            </a:r>
            <a:r>
              <a:rPr lang="en-US" dirty="0" err="1"/>
              <a:t>labelc</a:t>
            </a:r>
            <a:r>
              <a:rPr lang="en-US" dirty="0"/>
              <a:t>=</a:t>
            </a:r>
            <a:r>
              <a:rPr lang="en-US" dirty="0" err="1"/>
              <a:t>Color&amp;labels</a:t>
            </a:r>
            <a:r>
              <a:rPr lang="en-US" dirty="0"/>
              <a:t>=</a:t>
            </a:r>
            <a:r>
              <a:rPr lang="en-US" dirty="0" err="1"/>
              <a:t>Shaded&amp;cint</a:t>
            </a:r>
            <a:r>
              <a:rPr lang="en-US" dirty="0"/>
              <a:t>=&amp;</a:t>
            </a:r>
            <a:r>
              <a:rPr lang="en-US" dirty="0" err="1"/>
              <a:t>lowr</a:t>
            </a:r>
            <a:r>
              <a:rPr lang="en-US" dirty="0"/>
              <a:t>=&amp;</a:t>
            </a:r>
            <a:r>
              <a:rPr lang="en-US" dirty="0" err="1"/>
              <a:t>highr</a:t>
            </a:r>
            <a:r>
              <a:rPr lang="en-US" dirty="0"/>
              <a:t>=&amp;scale=&amp;switch=0&amp;proj=ALL&amp;xlat1=&amp;xlat2=&amp;xlon1=&amp;xlon2=&amp;</a:t>
            </a:r>
            <a:r>
              <a:rPr lang="en-US" dirty="0" err="1"/>
              <a:t>custproj</a:t>
            </a:r>
            <a:r>
              <a:rPr lang="en-US" dirty="0"/>
              <a:t>=Cylindrical+Equidistant&amp;level1=1000mb&amp;level2=10mb&amp;Submit=</a:t>
            </a:r>
            <a:r>
              <a:rPr lang="en-US" dirty="0" err="1"/>
              <a:t>Create+Plot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F4DE4AA-EA2E-4A40-B4B5-1E1F8947E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106" y="0"/>
            <a:ext cx="73158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713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81B90AA-164F-E744-A6E0-67E110629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Prepopulated with defaults, nice touch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HAS anomaly (relative to </a:t>
            </a:r>
            <a:r>
              <a:rPr lang="en-US" dirty="0" err="1"/>
              <a:t>climo</a:t>
            </a:r>
            <a:r>
              <a:rPr lang="en-US" dirty="0"/>
              <a:t>, labeled properly)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9CAF775-E70B-D540-B2E7-405095234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https://www.esrl.noaa.gov/psd/map/time_plot/</a:t>
            </a:r>
            <a:endParaRPr lang="en-US" dirty="0"/>
          </a:p>
          <a:p>
            <a:endParaRPr lang="en-US" dirty="0"/>
          </a:p>
          <a:p>
            <a:r>
              <a:rPr lang="en-US" dirty="0"/>
              <a:t>work from there…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7B0974F-5CFD-0544-A667-0747D8667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4233" y="2339340"/>
            <a:ext cx="2707770" cy="41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8502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B869D98-6148-7D49-B3D9-11E80626B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73" y="2515898"/>
            <a:ext cx="3087687" cy="1478570"/>
          </a:xfrm>
        </p:spPr>
        <p:txBody>
          <a:bodyPr>
            <a:normAutofit fontScale="90000"/>
          </a:bodyPr>
          <a:lstStyle/>
          <a:p>
            <a:r>
              <a:rPr lang="en-US" dirty="0"/>
              <a:t>Even more climate analytics: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climexp.knmi.nl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</a:rPr>
              <a:t>has all the coherence of a personal project…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FC7D022-9696-AB42-BF65-4223CE3F7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360" y="0"/>
            <a:ext cx="85496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B505334-4500-E24E-B2FE-D1332E9F3E0C}"/>
              </a:ext>
            </a:extLst>
          </p:cNvPr>
          <p:cNvSpPr txBox="1"/>
          <p:nvPr/>
        </p:nvSpPr>
        <p:spPr>
          <a:xfrm>
            <a:off x="9646920" y="5059680"/>
            <a:ext cx="2070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Lets do a </a:t>
            </a:r>
          </a:p>
          <a:p>
            <a:r>
              <a:rPr lang="en-US" dirty="0">
                <a:solidFill>
                  <a:schemeClr val="bg1"/>
                </a:solidFill>
              </a:rPr>
              <a:t>time series example 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54850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2248BFD-881F-AF48-AE4F-517BB33A6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96CA343D-137D-7A40-A1CB-50318D749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9E6E400-4FE0-2B42-AAEA-FFE33AF45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" y="0"/>
            <a:ext cx="4669757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51DB58A-6B46-414B-869D-49BECB7A0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254" y="1422400"/>
            <a:ext cx="52959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9357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2248BFD-881F-AF48-AE4F-517BB33A6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96CA343D-137D-7A40-A1CB-50318D749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AE039C3-0668-E140-8345-67ADF53A3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360" y="0"/>
            <a:ext cx="730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94998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D221380-2778-474E-8F9F-6B586C963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B587C85-4A04-1346-B7EC-5F21303A1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1495AE1-5873-3F47-9437-4C85B091D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316" y="0"/>
            <a:ext cx="922736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6527549-4D36-3841-98E7-2BC7F2D88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13860"/>
            <a:ext cx="5486401" cy="233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9718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EBB830C-3021-9F4A-8213-B83E6874D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993" y="220690"/>
            <a:ext cx="9905998" cy="1478570"/>
          </a:xfrm>
        </p:spPr>
        <p:txBody>
          <a:bodyPr/>
          <a:lstStyle/>
          <a:p>
            <a:r>
              <a:rPr lang="en-US" dirty="0"/>
              <a:t>Free beer offered. why?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C5A6559-672F-A940-8616-A84DEEB44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24940"/>
            <a:ext cx="9905999" cy="490727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Archive center. </a:t>
            </a:r>
            <a:r>
              <a:rPr lang="en-US" dirty="0">
                <a:solidFill>
                  <a:schemeClr val="bg1"/>
                </a:solidFill>
              </a:rPr>
              <a:t>NASA example</a:t>
            </a:r>
          </a:p>
          <a:p>
            <a:pPr lvl="1"/>
            <a:r>
              <a:rPr lang="en-US" dirty="0"/>
              <a:t>Bureaucratic – but</a:t>
            </a:r>
            <a:r>
              <a:rPr lang="en-US" dirty="0" smtClean="0"/>
              <a:t> big, </a:t>
            </a:r>
            <a:r>
              <a:rPr lang="en-US" dirty="0"/>
              <a:t>organized, responsive, </a:t>
            </a:r>
            <a:r>
              <a:rPr lang="en-US" dirty="0" smtClean="0"/>
              <a:t>professional, desirous of users</a:t>
            </a:r>
          </a:p>
          <a:p>
            <a:pPr lvl="1"/>
            <a:r>
              <a:rPr lang="en-US" dirty="0"/>
              <a:t>First duty is data custody, then </a:t>
            </a:r>
            <a:r>
              <a:rPr lang="en-US" dirty="0" smtClean="0"/>
              <a:t>distribution</a:t>
            </a:r>
          </a:p>
          <a:p>
            <a:pPr lvl="1"/>
            <a:r>
              <a:rPr lang="en-US" dirty="0"/>
              <a:t>If well led, may be working on post-shopping-cart </a:t>
            </a:r>
            <a:r>
              <a:rPr lang="en-US" dirty="0" smtClean="0"/>
              <a:t>portals (with some analytics)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Research center serving its own scientists, oh and the world. 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/>
              <a:t>Willing to make analysis choices (like data = climatology</a:t>
            </a:r>
            <a:r>
              <a:rPr lang="en-US" dirty="0">
                <a:solidFill>
                  <a:srgbClr val="FF0000"/>
                </a:solidFill>
              </a:rPr>
              <a:t>*</a:t>
            </a:r>
            <a:r>
              <a:rPr lang="en-US" dirty="0"/>
              <a:t> + anomaly)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NOAA PSD, LDEO library’s Ingrid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Brilliant individuals showing off wizardry </a:t>
            </a:r>
          </a:p>
          <a:p>
            <a:pPr lvl="1"/>
            <a:r>
              <a:rPr lang="en-US" dirty="0"/>
              <a:t>Lots of analysis! </a:t>
            </a:r>
            <a:r>
              <a:rPr lang="en-US" dirty="0">
                <a:solidFill>
                  <a:schemeClr val="bg1"/>
                </a:solidFill>
              </a:rPr>
              <a:t>Ingrid, Climate Explorer (Geert Jan von </a:t>
            </a:r>
            <a:r>
              <a:rPr lang="en-US" dirty="0" err="1">
                <a:solidFill>
                  <a:schemeClr val="bg1"/>
                </a:solidFill>
              </a:rPr>
              <a:t>Oldenborgh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04635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B1CBE29-7F3B-7646-A39A-58F2A09FB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82" y="3049298"/>
            <a:ext cx="3482339" cy="1478570"/>
          </a:xfrm>
        </p:spPr>
        <p:txBody>
          <a:bodyPr>
            <a:normAutofit fontScale="90000"/>
          </a:bodyPr>
          <a:lstStyle/>
          <a:p>
            <a:r>
              <a:rPr lang="en-US" dirty="0"/>
              <a:t>a little more professional at the web face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but still a quirky thing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3C3FA26-4939-8B4C-8761-2D7ABE92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621" y="0"/>
            <a:ext cx="8618379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43EBAEB-0D91-524B-909D-6FF5849EA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" y="4222717"/>
            <a:ext cx="6315710" cy="269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44218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EB6FFF3-BAFB-0B43-8A60-DA2B4A7AE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234FB4B-8866-DB40-81E4-B2D38EE09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B19BDEC-0163-484A-943F-1BAFCACD1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1440"/>
            <a:ext cx="12192000" cy="561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498079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6E21506-E86F-A244-9D47-B037329AA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618518"/>
            <a:ext cx="10072051" cy="147857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</a:t>
            </a:r>
            <a:r>
              <a:rPr lang="en-US" dirty="0" err="1"/>
              <a:t>th</a:t>
            </a:r>
            <a:r>
              <a:rPr lang="en-US" dirty="0"/>
              <a:t> ??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teddy liked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0F8F12C-3934-0646-8266-71303D97F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A620632-B20A-644B-8C65-E01FFF551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36174"/>
            <a:ext cx="9023669" cy="39218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238E6AD-2ED4-6841-95FA-9089A5138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540" y="0"/>
            <a:ext cx="7868283" cy="509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3674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D269C13-072F-8C4C-890F-8FB11FD18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141" y="1051560"/>
            <a:ext cx="2971800" cy="1662748"/>
          </a:xfrm>
        </p:spPr>
        <p:txBody>
          <a:bodyPr>
            <a:normAutofit fontScale="90000"/>
          </a:bodyPr>
          <a:lstStyle/>
          <a:p>
            <a:r>
              <a:rPr lang="en-US" dirty="0"/>
              <a:t>basically a front face to  a new coding language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E70A157-1EE0-0F4C-A1CF-F9A3EDCEA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0" y="0"/>
            <a:ext cx="7874000" cy="6832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53AAC03-2F9A-2442-9851-FDC81A715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821" y="3362008"/>
            <a:ext cx="6203541" cy="26323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254A4E2-3DEB-A542-8B19-25AB33F43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1440" y="1580131"/>
            <a:ext cx="6315710" cy="269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6912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0B96F8E-CAC9-3E44-900D-15229C4F7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analytics and plotting! 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</a:rPr>
              <a:t>as free as your time…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BCC2BA7-9FB7-3446-A8DC-49AD92E04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50720"/>
            <a:ext cx="9905999" cy="441197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but webform tedium must be </a:t>
            </a:r>
            <a:r>
              <a:rPr lang="en-US" dirty="0">
                <a:solidFill>
                  <a:schemeClr val="bg1"/>
                </a:solidFill>
              </a:rPr>
              <a:t>weighed against coding</a:t>
            </a:r>
            <a:r>
              <a:rPr lang="en-US" dirty="0"/>
              <a:t>… </a:t>
            </a:r>
          </a:p>
          <a:p>
            <a:pPr lvl="1"/>
            <a:r>
              <a:rPr lang="en-US" dirty="0"/>
              <a:t>and safer (tested)</a:t>
            </a:r>
          </a:p>
          <a:p>
            <a:pPr lvl="1"/>
            <a:r>
              <a:rPr lang="en-US" dirty="0"/>
              <a:t>and sometimes replicable (URL)</a:t>
            </a:r>
          </a:p>
          <a:p>
            <a:pPr lvl="2"/>
            <a:r>
              <a:rPr lang="en-US" dirty="0"/>
              <a:t>with URL editing as a form of automation</a:t>
            </a:r>
          </a:p>
          <a:p>
            <a:pPr lvl="1"/>
            <a:endParaRPr lang="en-US" dirty="0"/>
          </a:p>
          <a:p>
            <a:r>
              <a:rPr lang="en-US" dirty="0"/>
              <a:t>for typical cases (correlation of ENSO on some climate field), it is CRAZY to download data and write a code to read it, remove annual cycle, perform regressions, display results – unless you want to learn how to </a:t>
            </a:r>
          </a:p>
          <a:p>
            <a:endParaRPr lang="en-US" dirty="0"/>
          </a:p>
          <a:p>
            <a:r>
              <a:rPr lang="en-US" dirty="0"/>
              <a:t>For something new, YMMV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77717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6CA7EA5-4F74-1642-BD2D-434F1C81C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597DB44-78D0-2243-9B8C-179A48188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00200"/>
            <a:ext cx="9905999" cy="419100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know some? 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29D82BE-EB2B-214C-8A7C-FEBBF766AED6}"/>
              </a:ext>
            </a:extLst>
          </p:cNvPr>
          <p:cNvSpPr/>
          <p:nvPr/>
        </p:nvSpPr>
        <p:spPr>
          <a:xfrm>
            <a:off x="1539240" y="3090717"/>
            <a:ext cx="76047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2"/>
              </a:rPr>
              <a:t>a list is here 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://www.esrl.noaa.gov/psd/data/gridded/web_tools.noncdc.html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2828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6CA7EA5-4F74-1642-BD2D-434F1C81C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</a:t>
            </a:r>
            <a:r>
              <a:rPr lang="en-US"/>
              <a:t>specific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597DB44-78D0-2243-9B8C-179A48188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Giovanni</a:t>
            </a:r>
            <a:r>
              <a:rPr lang="en-US" dirty="0"/>
              <a:t>, now federated across NASA multiple data centers. Part of GES-DISC tools </a:t>
            </a:r>
            <a:r>
              <a:rPr lang="en-US" dirty="0">
                <a:hlinkClick r:id="rId2"/>
              </a:rPr>
              <a:t>https://disc.gsfc.nasa.gov</a:t>
            </a:r>
            <a:r>
              <a:rPr lang="en-US" dirty="0"/>
              <a:t>, whose User Committee I’d be happy to channel your comments to... </a:t>
            </a:r>
            <a:r>
              <a:rPr lang="en-US" dirty="0">
                <a:hlinkClick r:id="rId3" tooltip="Original URL: https://giovanni.gsfc.nasa.gov/giovanni&#10;Click or tap if you trust this link."/>
              </a:rPr>
              <a:t>https://giovanni.gsfc.nasa.gov/giovanni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NOAA PSD, my former </a:t>
            </a:r>
            <a:r>
              <a:rPr lang="en-US" dirty="0" smtClean="0"/>
              <a:t>institution (</a:t>
            </a:r>
            <a:r>
              <a:rPr lang="en-US" i="1" dirty="0" smtClean="0"/>
              <a:t>climate diagnostics </a:t>
            </a:r>
            <a:r>
              <a:rPr lang="en-US" i="1" dirty="0" smtClean="0"/>
              <a:t>center)</a:t>
            </a:r>
            <a:r>
              <a:rPr lang="en-US" dirty="0" smtClean="0"/>
              <a:t>,</a:t>
            </a:r>
            <a:r>
              <a:rPr lang="en-US" dirty="0"/>
              <a:t> </a:t>
            </a:r>
            <a:r>
              <a:rPr lang="en-US" dirty="0">
                <a:hlinkClick r:id="rId4" tooltip="Original URL: https://www.esrl.noaa.gov/psd/cgi-bin/data/getpage.pl&#10;Click or tap if you trust this link."/>
              </a:rPr>
              <a:t>https://www.esrl.noaa.gov/psd/cgi-bin/data/getpage.pl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Climate Explorer at KNMI (Netherlands). High powered statistics</a:t>
            </a:r>
            <a:r>
              <a:rPr lang="en-US" dirty="0" smtClean="0"/>
              <a:t> on lots </a:t>
            </a:r>
            <a:r>
              <a:rPr lang="en-US" dirty="0"/>
              <a:t>of data. </a:t>
            </a:r>
            <a:r>
              <a:rPr lang="en-US" dirty="0">
                <a:hlinkClick r:id="rId5" tooltip="Original URL: https://climexp.knmi.nl/start.cgi&#10;Click or tap if you trust this link."/>
              </a:rPr>
              <a:t>https://climexp.knmi.nl/start.cgi</a:t>
            </a:r>
            <a:endParaRPr lang="en-US" dirty="0"/>
          </a:p>
          <a:p>
            <a:pPr lvl="1"/>
            <a:r>
              <a:rPr lang="en-US" dirty="0"/>
              <a:t>Ingrid at LDEO, </a:t>
            </a:r>
            <a:r>
              <a:rPr lang="en-US" dirty="0">
                <a:hlinkClick r:id="rId6" tooltip="Original URL: http://iridl.ldeo.columbia.edu&#10;Click or tap if you trust this link."/>
              </a:rPr>
              <a:t>http://iridl.ldeo.columbia.edu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9731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2EB1D09-288A-B04C-805E-C55E46688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EOSDIS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3EE75AB-27FF-C64C-95C3-6359AC893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2020888" cy="3541714"/>
          </a:xfrm>
        </p:spPr>
        <p:txBody>
          <a:bodyPr/>
          <a:lstStyle/>
          <a:p>
            <a:r>
              <a:rPr lang="en-US" dirty="0"/>
              <a:t>Earth Observing System Data and Information System (EOSDIS) 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CE7FB9C-276F-2F47-AB5F-743A9AFD3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1406" y="0"/>
            <a:ext cx="89505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45488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2EB1D09-288A-B04C-805E-C55E46688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ESDIS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3EE75AB-27FF-C64C-95C3-6359AC893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2020888" cy="354171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ESDIS Project manages the science systems of the </a:t>
            </a:r>
            <a:r>
              <a:rPr lang="en-US" dirty="0">
                <a:hlinkClick r:id="rId2"/>
              </a:rPr>
              <a:t>Earth Observing System Data and Information System</a:t>
            </a:r>
            <a:r>
              <a:rPr lang="en-US" dirty="0"/>
              <a:t> </a:t>
            </a:r>
          </a:p>
          <a:p>
            <a:r>
              <a:rPr lang="en-US" dirty="0"/>
              <a:t>(EOSDIS)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CE7FB9C-276F-2F47-AB5F-743A9AFD3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1406" y="0"/>
            <a:ext cx="89505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66407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2EB1D09-288A-B04C-805E-C55E46688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ESDIS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3EE75AB-27FF-C64C-95C3-6359AC893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2020888" cy="354171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ESDIS Project manages the science systems of the </a:t>
            </a:r>
            <a:r>
              <a:rPr lang="en-US" dirty="0">
                <a:hlinkClick r:id="rId2"/>
              </a:rPr>
              <a:t>Earth Observing System Data and Information System</a:t>
            </a:r>
            <a:r>
              <a:rPr lang="en-US" dirty="0"/>
              <a:t> </a:t>
            </a:r>
          </a:p>
          <a:p>
            <a:r>
              <a:rPr lang="en-US" dirty="0"/>
              <a:t>(EOSDIS)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FA32B44-4D4C-B540-A4E0-90E4F3509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200" y="0"/>
            <a:ext cx="8400279" cy="6858000"/>
          </a:xfrm>
          <a:prstGeom prst="rect">
            <a:avLst/>
          </a:prstGeom>
        </p:spPr>
      </p:pic>
      <p:sp>
        <p:nvSpPr>
          <p:cNvPr id="7" name="Donut 6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B995ECC-EA5A-4B45-BE9A-0B00BBC5C905}"/>
              </a:ext>
            </a:extLst>
          </p:cNvPr>
          <p:cNvSpPr/>
          <p:nvPr/>
        </p:nvSpPr>
        <p:spPr>
          <a:xfrm>
            <a:off x="9393871" y="5344636"/>
            <a:ext cx="1653540" cy="1348740"/>
          </a:xfrm>
          <a:prstGeom prst="donut">
            <a:avLst>
              <a:gd name="adj" fmla="val 53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Donut 7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D38ED5B-ECF1-AD41-A47E-9D3B19438CDF}"/>
              </a:ext>
            </a:extLst>
          </p:cNvPr>
          <p:cNvSpPr/>
          <p:nvPr/>
        </p:nvSpPr>
        <p:spPr>
          <a:xfrm>
            <a:off x="8715691" y="3116580"/>
            <a:ext cx="1653540" cy="723900"/>
          </a:xfrm>
          <a:prstGeom prst="donut">
            <a:avLst>
              <a:gd name="adj" fmla="val 53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6600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2EB1D09-288A-B04C-805E-C55E46688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DAAC	</a:t>
            </a:r>
            <a:r>
              <a:rPr lang="en-US" dirty="0" err="1"/>
              <a:t>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3EE75AB-27FF-C64C-95C3-6359AC893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699" y="2211387"/>
            <a:ext cx="2423161" cy="3541714"/>
          </a:xfrm>
        </p:spPr>
        <p:txBody>
          <a:bodyPr>
            <a:normAutofit/>
          </a:bodyPr>
          <a:lstStyle/>
          <a:p>
            <a:r>
              <a:rPr lang="en-US" dirty="0"/>
              <a:t>GES DISC is the biggest, and leading.</a:t>
            </a:r>
          </a:p>
          <a:p>
            <a:r>
              <a:rPr lang="en-US" dirty="0"/>
              <a:t>Federation is the goal so users don’t see these distinctions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3761F88-0183-E04F-AE73-87600EB5C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6860" y="0"/>
            <a:ext cx="9118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96403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1D16F61-4878-8A4B-96BB-79A0DC65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earthdata.nasa.gov</a:t>
            </a:r>
            <a:r>
              <a:rPr lang="en-US" dirty="0"/>
              <a:t>/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803B1E2-3E84-3F42-90B5-349A231CE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2017, authenticated. It sucks, downloading data is harder.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imagery still unauthenticated</a:t>
            </a:r>
            <a:r>
              <a:rPr lang="en-US" dirty="0" smtClean="0"/>
              <a:t>…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Most popular is imagery</a:t>
            </a:r>
          </a:p>
          <a:p>
            <a:pPr lvl="1"/>
            <a:r>
              <a:rPr lang="en-US" dirty="0" smtClean="0"/>
              <a:t>can lead to download now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82F79E94-6E09-F349-8199-18D0739DF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3020" y="2773680"/>
            <a:ext cx="2522316" cy="3985260"/>
          </a:xfrm>
          <a:prstGeom prst="rect">
            <a:avLst/>
          </a:prstGeom>
          <a:noFill/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5B4778E-6CDA-F440-A289-47C3E64445DD}"/>
              </a:ext>
            </a:extLst>
          </p:cNvPr>
          <p:cNvCxnSpPr/>
          <p:nvPr/>
        </p:nvCxnSpPr>
        <p:spPr>
          <a:xfrm>
            <a:off x="5775960" y="5273040"/>
            <a:ext cx="6070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ight Arrow 6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943476FD-9A76-6B41-BADF-303EEB785D3B}"/>
              </a:ext>
            </a:extLst>
          </p:cNvPr>
          <p:cNvSpPr/>
          <p:nvPr/>
        </p:nvSpPr>
        <p:spPr>
          <a:xfrm>
            <a:off x="5463540" y="5105400"/>
            <a:ext cx="1074420" cy="2514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87B21DE-3A38-1A41-A14B-30C31F2AB984}"/>
              </a:ext>
            </a:extLst>
          </p:cNvPr>
          <p:cNvSpPr/>
          <p:nvPr/>
        </p:nvSpPr>
        <p:spPr>
          <a:xfrm>
            <a:off x="5463540" y="5791201"/>
            <a:ext cx="1074420" cy="25146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6512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775" y="0"/>
            <a:ext cx="10813358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:a="http://schemas.openxmlformats.org/drawingml/2006/main" xmlns="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595</TotalTime>
  <Words>846</Words>
  <Application>Microsoft Macintosh PowerPoint</Application>
  <PresentationFormat>Custom</PresentationFormat>
  <Paragraphs>75</Paragraphs>
  <Slides>25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Circuit</vt:lpstr>
      <vt:lpstr>Load, don’t code:  ONLINE ANALYSIS THAT ENDS IN YOUR FIGURE</vt:lpstr>
      <vt:lpstr>Free beer offered. why? </vt:lpstr>
      <vt:lpstr>Four specific sites</vt:lpstr>
      <vt:lpstr>EOSDIS</vt:lpstr>
      <vt:lpstr>ESDIS</vt:lpstr>
      <vt:lpstr>ESDIS</vt:lpstr>
      <vt:lpstr>DAAC ss</vt:lpstr>
      <vt:lpstr>https://earthdata.nasa.gov/</vt:lpstr>
      <vt:lpstr>Slide 9</vt:lpstr>
      <vt:lpstr>Slide 10</vt:lpstr>
      <vt:lpstr>data archivers and offerers are not quite scientist oriented sometimes </vt:lpstr>
      <vt:lpstr>Other agency– still download oriented</vt:lpstr>
      <vt:lpstr>NOAA PSD:  formerly climate diagnostics center</vt:lpstr>
      <vt:lpstr>Again the URL is the code</vt:lpstr>
      <vt:lpstr>Prepopulated with defaults, nice touch  HAS anomaly (relative to climo, labeled properly)</vt:lpstr>
      <vt:lpstr>Even more climate analytics:   climexp.knmi.nl  has all the coherence of a personal project…  </vt:lpstr>
      <vt:lpstr>Slide 17</vt:lpstr>
      <vt:lpstr>Slide 18</vt:lpstr>
      <vt:lpstr>Slide 19</vt:lpstr>
      <vt:lpstr>a little more professional at the web face   but still a quirky thing      </vt:lpstr>
      <vt:lpstr>Slide 21</vt:lpstr>
      <vt:lpstr>What th ??  teddy liked it</vt:lpstr>
      <vt:lpstr>basically a front face to  a new coding language</vt:lpstr>
      <vt:lpstr>free analytics and plotting!  as free as your time…</vt:lpstr>
      <vt:lpstr>others 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Load, don’t code:  ONLINE ANALYSIS THAT ENDS IN YOUR FIGURE</dc:title>
  <dc:creator>Brian Mapes</dc:creator>
  <cp:lastModifiedBy>Brian Mapes</cp:lastModifiedBy>
  <cp:revision>27</cp:revision>
  <dcterms:created xsi:type="dcterms:W3CDTF">2018-11-09T14:24:20Z</dcterms:created>
  <dcterms:modified xsi:type="dcterms:W3CDTF">2018-11-09T20:57:52Z</dcterms:modified>
</cp:coreProperties>
</file>

<file path=docProps/thumbnail.jpeg>
</file>